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67" r:id="rId4"/>
    <p:sldId id="263" r:id="rId5"/>
    <p:sldId id="259" r:id="rId6"/>
    <p:sldId id="258" r:id="rId7"/>
    <p:sldId id="264" r:id="rId8"/>
    <p:sldId id="266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9900"/>
    <a:srgbClr val="0066FF"/>
    <a:srgbClr val="FFCC99"/>
    <a:srgbClr val="FF9900"/>
    <a:srgbClr val="FFFF99"/>
    <a:srgbClr val="FF7C80"/>
    <a:srgbClr val="FF9999"/>
    <a:srgbClr val="FF66CC"/>
    <a:srgbClr val="FF6699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A9ACF-809B-4335-89C9-EDE188BA3124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F3094-7219-42A7-8D32-B5CF669C7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F3094-7219-42A7-8D32-B5CF669C7A7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C649DC-A65A-4A35-85BF-FD46820F4B78}" type="datetimeFigureOut">
              <a:rPr lang="uk-UA" smtClean="0"/>
              <a:pPr/>
              <a:t>26.03.2015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54E599-F09D-4D51-89BB-7B349FFE2BEF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49DC-A65A-4A35-85BF-FD46820F4B78}" type="datetimeFigureOut">
              <a:rPr lang="uk-UA" smtClean="0"/>
              <a:pPr/>
              <a:t>26.03.2015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E599-F09D-4D51-89BB-7B349FFE2BEF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49DC-A65A-4A35-85BF-FD46820F4B78}" type="datetimeFigureOut">
              <a:rPr lang="uk-UA" smtClean="0"/>
              <a:pPr/>
              <a:t>26.03.2015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E599-F09D-4D51-89BB-7B349FFE2BEF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49DC-A65A-4A35-85BF-FD46820F4B78}" type="datetimeFigureOut">
              <a:rPr lang="uk-UA" smtClean="0"/>
              <a:pPr/>
              <a:t>26.03.2015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E599-F09D-4D51-89BB-7B349FFE2BE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49DC-A65A-4A35-85BF-FD46820F4B78}" type="datetimeFigureOut">
              <a:rPr lang="uk-UA" smtClean="0"/>
              <a:pPr/>
              <a:t>26.03.2015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E599-F09D-4D51-89BB-7B349FFE2BE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49DC-A65A-4A35-85BF-FD46820F4B78}" type="datetimeFigureOut">
              <a:rPr lang="uk-UA" smtClean="0"/>
              <a:pPr/>
              <a:t>26.03.2015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E599-F09D-4D51-89BB-7B349FFE2BE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49DC-A65A-4A35-85BF-FD46820F4B78}" type="datetimeFigureOut">
              <a:rPr lang="uk-UA" smtClean="0"/>
              <a:pPr/>
              <a:t>26.03.2015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E599-F09D-4D51-89BB-7B349FFE2BEF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49DC-A65A-4A35-85BF-FD46820F4B78}" type="datetimeFigureOut">
              <a:rPr lang="uk-UA" smtClean="0"/>
              <a:pPr/>
              <a:t>26.03.2015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E599-F09D-4D51-89BB-7B349FFE2BEF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49DC-A65A-4A35-85BF-FD46820F4B78}" type="datetimeFigureOut">
              <a:rPr lang="uk-UA" smtClean="0"/>
              <a:pPr/>
              <a:t>26.03.2015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E599-F09D-4D51-89BB-7B349FFE2BE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49DC-A65A-4A35-85BF-FD46820F4B78}" type="datetimeFigureOut">
              <a:rPr lang="uk-UA" smtClean="0"/>
              <a:pPr/>
              <a:t>26.03.2015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E599-F09D-4D51-89BB-7B349FFE2BE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49DC-A65A-4A35-85BF-FD46820F4B78}" type="datetimeFigureOut">
              <a:rPr lang="uk-UA" smtClean="0"/>
              <a:pPr/>
              <a:t>26.03.2015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4E599-F09D-4D51-89BB-7B349FFE2BE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DC649DC-A65A-4A35-85BF-FD46820F4B78}" type="datetimeFigureOut">
              <a:rPr lang="uk-UA" smtClean="0"/>
              <a:pPr/>
              <a:t>26.03.2015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054E599-F09D-4D51-89BB-7B349FFE2BEF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60648"/>
            <a:ext cx="7643866" cy="3096914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prstTxWarp prst="textCanUp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44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Адаптації дітей</a:t>
            </a:r>
            <a:br>
              <a:rPr lang="uk-UA" sz="44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uk-UA" sz="44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до</a:t>
            </a:r>
            <a:r>
              <a:rPr lang="en-US" sz="4400" b="1" spc="5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uk-UA" sz="4400" b="1" spc="5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дошкільного </a:t>
            </a:r>
            <a:r>
              <a:rPr lang="uk-UA" sz="44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навчального закладу</a:t>
            </a:r>
            <a:endParaRPr lang="uk-UA" sz="44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6093296"/>
            <a:ext cx="6400800" cy="7647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prstTxWarp prst="textChevron">
              <a:avLst/>
            </a:prstTxWarp>
            <a:normAutofit lnSpcReduction="10000"/>
          </a:bodyPr>
          <a:lstStyle/>
          <a:p>
            <a:r>
              <a:rPr lang="uk-UA" b="1" dirty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rgbClr val="00B0F0"/>
                </a:solidFill>
              </a:rPr>
              <a:t>П</a:t>
            </a:r>
            <a:r>
              <a:rPr lang="uk-UA" b="1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rgbClr val="00B0F0"/>
                </a:solidFill>
              </a:rPr>
              <a:t>ідготувала: практичний психолог Студянського ДНЗ  - Зведенюк Л.М.</a:t>
            </a:r>
            <a:endParaRPr lang="uk-UA" b="1" dirty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rgbClr val="00B0F0"/>
              </a:solidFill>
            </a:endParaRPr>
          </a:p>
        </p:txBody>
      </p:sp>
      <p:pic>
        <p:nvPicPr>
          <p:cNvPr id="7" name="Picture 2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AFA"/>
              </a:clrFrom>
              <a:clrTo>
                <a:srgbClr val="FDFAFA">
                  <a:alpha val="0"/>
                </a:srgbClr>
              </a:clrTo>
            </a:clrChange>
          </a:blip>
          <a:srcRect t="14099" b="5975"/>
          <a:stretch>
            <a:fillRect/>
          </a:stretch>
        </p:blipFill>
        <p:spPr bwMode="auto">
          <a:xfrm>
            <a:off x="2214546" y="3571876"/>
            <a:ext cx="4896544" cy="2382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5224494"/>
      </p:ext>
    </p:extLst>
  </p:cSld>
  <p:clrMapOvr>
    <a:masterClrMapping/>
  </p:clrMapOvr>
  <p:transition advClick="0" advTm="7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620688"/>
            <a:ext cx="4804197" cy="4752528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/>
          <a:lstStyle/>
          <a:p>
            <a:r>
              <a:rPr lang="ru-RU" dirty="0" smtClean="0"/>
              <a:t> </a:t>
            </a:r>
            <a:r>
              <a:rPr lang="uk-UA" sz="3200" b="1" dirty="0" smtClean="0">
                <a:solidFill>
                  <a:srgbClr val="C00000"/>
                </a:solidFill>
                <a:latin typeface="Comic Sans MS" pitchFamily="66" charset="0"/>
              </a:rPr>
              <a:t>Адаптація </a:t>
            </a:r>
            <a:r>
              <a:rPr lang="uk-UA" sz="3200" b="1" dirty="0" smtClean="0">
                <a:solidFill>
                  <a:srgbClr val="C00000"/>
                </a:solidFill>
              </a:rPr>
              <a:t/>
            </a:r>
            <a:br>
              <a:rPr lang="uk-UA" sz="3200" b="1" dirty="0" smtClean="0">
                <a:solidFill>
                  <a:srgbClr val="C00000"/>
                </a:solidFill>
              </a:rPr>
            </a:br>
            <a:r>
              <a:rPr lang="uk-UA" sz="2800" b="1" dirty="0" smtClean="0">
                <a:solidFill>
                  <a:srgbClr val="C00000"/>
                </a:solidFill>
                <a:latin typeface="Comic Sans MS" pitchFamily="66" charset="0"/>
              </a:rPr>
              <a:t>(з лат. «пристосування») – складний процес пристосування організму до оточення, </a:t>
            </a:r>
            <a:br>
              <a:rPr lang="uk-UA" sz="28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uk-UA" sz="2800" b="1" dirty="0" smtClean="0">
                <a:solidFill>
                  <a:srgbClr val="C00000"/>
                </a:solidFill>
                <a:latin typeface="Comic Sans MS" pitchFamily="66" charset="0"/>
              </a:rPr>
              <a:t>що проходить на різних рівнях: фізіологічному соціальному, психологічному.</a:t>
            </a:r>
            <a:r>
              <a:rPr lang="ru-RU" sz="2800" b="1" dirty="0" smtClean="0">
                <a:latin typeface="Comic Sans MS" pitchFamily="66" charset="0"/>
              </a:rPr>
              <a:t/>
            </a:r>
            <a:br>
              <a:rPr lang="ru-RU" sz="2800" b="1" dirty="0" smtClean="0">
                <a:latin typeface="Comic Sans MS" pitchFamily="66" charset="0"/>
              </a:rPr>
            </a:br>
            <a:endParaRPr lang="ru-RU" sz="2800" b="1" dirty="0">
              <a:latin typeface="Comic Sans MS" pitchFamily="66" charset="0"/>
            </a:endParaRPr>
          </a:p>
        </p:txBody>
      </p:sp>
      <p:pic>
        <p:nvPicPr>
          <p:cNvPr id="4" name="Рисунок 3" descr="deti-47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76523"/>
            <a:ext cx="3794752" cy="449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7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85720" y="1357298"/>
            <a:ext cx="4000528" cy="41434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u="sng" dirty="0" err="1" smtClean="0">
                <a:solidFill>
                  <a:srgbClr val="0066FF"/>
                </a:solidFill>
                <a:latin typeface="Comic Sans MS" pitchFamily="66" charset="0"/>
              </a:rPr>
              <a:t>Фізіологічна</a:t>
            </a:r>
            <a:r>
              <a:rPr lang="ru-RU" sz="2400" b="1" i="1" u="sng" dirty="0" smtClean="0">
                <a:solidFill>
                  <a:srgbClr val="0066FF"/>
                </a:solidFill>
                <a:latin typeface="Comic Sans MS" pitchFamily="66" charset="0"/>
              </a:rPr>
              <a:t> </a:t>
            </a:r>
            <a:r>
              <a:rPr lang="ru-RU" sz="2400" b="1" i="1" u="sng" dirty="0" err="1" smtClean="0">
                <a:solidFill>
                  <a:srgbClr val="0066FF"/>
                </a:solidFill>
                <a:latin typeface="Comic Sans MS" pitchFamily="66" charset="0"/>
              </a:rPr>
              <a:t>адаптація</a:t>
            </a:r>
            <a:r>
              <a:rPr lang="ru-RU" sz="2400" b="1" u="sng" dirty="0" smtClean="0">
                <a:solidFill>
                  <a:srgbClr val="0066FF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rgbClr val="0066FF"/>
                </a:solidFill>
                <a:latin typeface="Comic Sans MS" pitchFamily="66" charset="0"/>
              </a:rPr>
              <a:t>– </a:t>
            </a:r>
            <a:r>
              <a:rPr lang="ru-RU" sz="2400" dirty="0" err="1" smtClean="0">
                <a:solidFill>
                  <a:srgbClr val="0066FF"/>
                </a:solidFill>
                <a:latin typeface="Comic Sans MS" pitchFamily="66" charset="0"/>
              </a:rPr>
              <a:t>реакція</a:t>
            </a:r>
            <a:r>
              <a:rPr lang="ru-RU" sz="2400" dirty="0" smtClean="0">
                <a:solidFill>
                  <a:srgbClr val="0066FF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rgbClr val="0066FF"/>
                </a:solidFill>
                <a:latin typeface="Comic Sans MS" pitchFamily="66" charset="0"/>
              </a:rPr>
              <a:t>функціональних</a:t>
            </a:r>
            <a:r>
              <a:rPr lang="ru-RU" sz="2400" dirty="0" smtClean="0">
                <a:solidFill>
                  <a:srgbClr val="0066FF"/>
                </a:solidFill>
                <a:latin typeface="Comic Sans MS" pitchFamily="66" charset="0"/>
              </a:rPr>
              <a:t> систем </a:t>
            </a:r>
            <a:r>
              <a:rPr lang="ru-RU" sz="2400" dirty="0" err="1" smtClean="0">
                <a:solidFill>
                  <a:srgbClr val="0066FF"/>
                </a:solidFill>
                <a:latin typeface="Comic Sans MS" pitchFamily="66" charset="0"/>
              </a:rPr>
              <a:t>організму</a:t>
            </a:r>
            <a:r>
              <a:rPr lang="ru-RU" sz="2400" dirty="0" smtClean="0">
                <a:solidFill>
                  <a:srgbClr val="0066FF"/>
                </a:solidFill>
                <a:latin typeface="Comic Sans MS" pitchFamily="66" charset="0"/>
              </a:rPr>
              <a:t>, яка </a:t>
            </a:r>
            <a:r>
              <a:rPr lang="ru-RU" sz="2400" dirty="0" err="1" smtClean="0">
                <a:solidFill>
                  <a:srgbClr val="0066FF"/>
                </a:solidFill>
                <a:latin typeface="Comic Sans MS" pitchFamily="66" charset="0"/>
              </a:rPr>
              <a:t>найбільш</a:t>
            </a:r>
            <a:r>
              <a:rPr lang="ru-RU" sz="2400" dirty="0" smtClean="0">
                <a:solidFill>
                  <a:srgbClr val="0066FF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rgbClr val="0066FF"/>
                </a:solidFill>
                <a:latin typeface="Comic Sans MS" pitchFamily="66" charset="0"/>
              </a:rPr>
              <a:t>повно</a:t>
            </a:r>
            <a:r>
              <a:rPr lang="ru-RU" sz="2400" dirty="0" smtClean="0">
                <a:solidFill>
                  <a:srgbClr val="0066FF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rgbClr val="0066FF"/>
                </a:solidFill>
                <a:latin typeface="Comic Sans MS" pitchFamily="66" charset="0"/>
              </a:rPr>
              <a:t>відповідає</a:t>
            </a:r>
            <a:r>
              <a:rPr lang="ru-RU" sz="2400" dirty="0" smtClean="0">
                <a:solidFill>
                  <a:srgbClr val="0066FF"/>
                </a:solidFill>
                <a:latin typeface="Comic Sans MS" pitchFamily="66" charset="0"/>
              </a:rPr>
              <a:t> потребам </a:t>
            </a:r>
            <a:r>
              <a:rPr lang="ru-RU" sz="2400" dirty="0" err="1" smtClean="0">
                <a:solidFill>
                  <a:srgbClr val="0066FF"/>
                </a:solidFill>
                <a:latin typeface="Comic Sans MS" pitchFamily="66" charset="0"/>
              </a:rPr>
              <a:t>певної</a:t>
            </a:r>
            <a:r>
              <a:rPr lang="ru-RU" sz="2400" dirty="0" smtClean="0">
                <a:solidFill>
                  <a:srgbClr val="0066FF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rgbClr val="0066FF"/>
                </a:solidFill>
                <a:latin typeface="Comic Sans MS" pitchFamily="66" charset="0"/>
              </a:rPr>
              <a:t>ситуації</a:t>
            </a:r>
            <a:endParaRPr lang="ru-RU" sz="2400" dirty="0">
              <a:solidFill>
                <a:srgbClr val="0066FF"/>
              </a:solidFill>
              <a:latin typeface="Comic Sans MS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2571744"/>
            <a:ext cx="3857652" cy="378621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u="sng" dirty="0" err="1" smtClean="0">
                <a:solidFill>
                  <a:srgbClr val="009900"/>
                </a:solidFill>
                <a:latin typeface="Comic Sans MS" pitchFamily="66" charset="0"/>
              </a:rPr>
              <a:t>Соціальна</a:t>
            </a:r>
            <a:r>
              <a:rPr lang="ru-RU" sz="2400" b="1" i="1" u="sng" dirty="0" smtClean="0">
                <a:solidFill>
                  <a:srgbClr val="009900"/>
                </a:solidFill>
                <a:latin typeface="Comic Sans MS" pitchFamily="66" charset="0"/>
              </a:rPr>
              <a:t> </a:t>
            </a:r>
            <a:r>
              <a:rPr lang="ru-RU" sz="2400" b="1" i="1" u="sng" dirty="0" err="1" smtClean="0">
                <a:solidFill>
                  <a:srgbClr val="009900"/>
                </a:solidFill>
                <a:latin typeface="Comic Sans MS" pitchFamily="66" charset="0"/>
              </a:rPr>
              <a:t>адаптація</a:t>
            </a:r>
            <a:r>
              <a:rPr lang="ru-RU" sz="2400" b="1" i="1" u="sng" dirty="0" smtClean="0">
                <a:solidFill>
                  <a:srgbClr val="009900"/>
                </a:solidFill>
                <a:latin typeface="Comic Sans MS" pitchFamily="66" charset="0"/>
              </a:rPr>
              <a:t> </a:t>
            </a:r>
            <a:r>
              <a:rPr lang="ru-RU" sz="2400" b="1" i="1" dirty="0" smtClean="0">
                <a:solidFill>
                  <a:srgbClr val="009900"/>
                </a:solidFill>
                <a:latin typeface="Comic Sans MS" pitchFamily="66" charset="0"/>
              </a:rPr>
              <a:t>- </a:t>
            </a:r>
            <a:r>
              <a:rPr lang="ru-RU" sz="2400" dirty="0" err="1" smtClean="0">
                <a:solidFill>
                  <a:srgbClr val="009900"/>
                </a:solidFill>
                <a:latin typeface="Comic Sans MS" pitchFamily="66" charset="0"/>
              </a:rPr>
              <a:t>постійний</a:t>
            </a:r>
            <a:r>
              <a:rPr lang="ru-RU" sz="2400" dirty="0" smtClean="0">
                <a:solidFill>
                  <a:srgbClr val="009900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rgbClr val="009900"/>
                </a:solidFill>
                <a:latin typeface="Comic Sans MS" pitchFamily="66" charset="0"/>
              </a:rPr>
              <a:t>процес</a:t>
            </a:r>
            <a:r>
              <a:rPr lang="ru-RU" sz="2400" dirty="0" smtClean="0">
                <a:solidFill>
                  <a:srgbClr val="009900"/>
                </a:solidFill>
                <a:latin typeface="Comic Sans MS" pitchFamily="66" charset="0"/>
              </a:rPr>
              <a:t> активного </a:t>
            </a:r>
            <a:r>
              <a:rPr lang="ru-RU" sz="2400" dirty="0" err="1" smtClean="0">
                <a:solidFill>
                  <a:srgbClr val="009900"/>
                </a:solidFill>
                <a:latin typeface="Comic Sans MS" pitchFamily="66" charset="0"/>
              </a:rPr>
              <a:t>пристосування</a:t>
            </a:r>
            <a:r>
              <a:rPr lang="ru-RU" sz="2400" dirty="0" smtClean="0">
                <a:solidFill>
                  <a:srgbClr val="009900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rgbClr val="009900"/>
                </a:solidFill>
                <a:latin typeface="Comic Sans MS" pitchFamily="66" charset="0"/>
              </a:rPr>
              <a:t>індивіда</a:t>
            </a:r>
            <a:r>
              <a:rPr lang="ru-RU" sz="2400" dirty="0" smtClean="0">
                <a:solidFill>
                  <a:srgbClr val="009900"/>
                </a:solidFill>
                <a:latin typeface="Comic Sans MS" pitchFamily="66" charset="0"/>
              </a:rPr>
              <a:t> до умов </a:t>
            </a:r>
            <a:r>
              <a:rPr lang="ru-RU" sz="2400" dirty="0" err="1" smtClean="0">
                <a:solidFill>
                  <a:srgbClr val="009900"/>
                </a:solidFill>
                <a:latin typeface="Comic Sans MS" pitchFamily="66" charset="0"/>
              </a:rPr>
              <a:t>соціального</a:t>
            </a:r>
            <a:r>
              <a:rPr lang="ru-RU" sz="2400" dirty="0" smtClean="0">
                <a:solidFill>
                  <a:srgbClr val="009900"/>
                </a:solidFill>
                <a:latin typeface="Comic Sans MS" pitchFamily="66" charset="0"/>
              </a:rPr>
              <a:t> становища, а </a:t>
            </a:r>
            <a:r>
              <a:rPr lang="ru-RU" sz="2400" dirty="0" err="1" smtClean="0">
                <a:solidFill>
                  <a:srgbClr val="009900"/>
                </a:solidFill>
                <a:latin typeface="Comic Sans MS" pitchFamily="66" charset="0"/>
              </a:rPr>
              <a:t>також</a:t>
            </a:r>
            <a:r>
              <a:rPr lang="ru-RU" sz="2400" dirty="0" smtClean="0">
                <a:solidFill>
                  <a:srgbClr val="009900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rgbClr val="009900"/>
                </a:solidFill>
                <a:latin typeface="Comic Sans MS" pitchFamily="66" charset="0"/>
              </a:rPr>
              <a:t>результати</a:t>
            </a:r>
            <a:r>
              <a:rPr lang="ru-RU" sz="2400" dirty="0" smtClean="0">
                <a:solidFill>
                  <a:srgbClr val="009900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rgbClr val="009900"/>
                </a:solidFill>
                <a:latin typeface="Comic Sans MS" pitchFamily="66" charset="0"/>
              </a:rPr>
              <a:t>цього</a:t>
            </a:r>
            <a:r>
              <a:rPr lang="ru-RU" sz="2400" dirty="0" smtClean="0">
                <a:solidFill>
                  <a:srgbClr val="009900"/>
                </a:solidFill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rgbClr val="009900"/>
                </a:solidFill>
                <a:latin typeface="Comic Sans MS" pitchFamily="66" charset="0"/>
              </a:rPr>
              <a:t>процесу</a:t>
            </a:r>
            <a:r>
              <a:rPr lang="ru-RU" sz="2400" dirty="0" smtClean="0">
                <a:solidFill>
                  <a:srgbClr val="009900"/>
                </a:solidFill>
                <a:latin typeface="Comic Sans MS" pitchFamily="66" charset="0"/>
              </a:rPr>
              <a:t> . </a:t>
            </a:r>
            <a:endParaRPr lang="ru-RU" sz="2400" dirty="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214290"/>
            <a:ext cx="45005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Види адаптації</a:t>
            </a: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7704" y="0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Ступені адаптації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071546"/>
            <a:ext cx="2643206" cy="15716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uk-UA" sz="3200" b="1" dirty="0" smtClean="0">
                <a:solidFill>
                  <a:srgbClr val="00B0F0"/>
                </a:solidFill>
                <a:latin typeface="Comic Sans MS" pitchFamily="66" charset="0"/>
              </a:rPr>
              <a:t>Легкий </a:t>
            </a:r>
          </a:p>
          <a:p>
            <a:pPr lvl="0" algn="ctr"/>
            <a:r>
              <a:rPr lang="uk-UA" sz="3200" b="1" dirty="0" smtClean="0">
                <a:solidFill>
                  <a:srgbClr val="00B0F0"/>
                </a:solidFill>
                <a:latin typeface="Comic Sans MS" pitchFamily="66" charset="0"/>
              </a:rPr>
              <a:t>1-16 </a:t>
            </a:r>
            <a:r>
              <a:rPr lang="uk-UA" sz="3200" b="1" dirty="0" err="1" smtClean="0">
                <a:solidFill>
                  <a:srgbClr val="00B0F0"/>
                </a:solidFill>
                <a:latin typeface="Comic Sans MS" pitchFamily="66" charset="0"/>
              </a:rPr>
              <a:t>дн</a:t>
            </a:r>
            <a:r>
              <a:rPr lang="uk-UA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000372"/>
            <a:ext cx="2643206" cy="15001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uk-UA" sz="3200" b="1" dirty="0" smtClean="0">
                <a:solidFill>
                  <a:srgbClr val="0070C0"/>
                </a:solidFill>
                <a:latin typeface="Comic Sans MS" pitchFamily="66" charset="0"/>
              </a:rPr>
              <a:t>Середній  </a:t>
            </a:r>
            <a:endParaRPr lang="en-US" sz="3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0" algn="ctr"/>
            <a:r>
              <a:rPr lang="uk-UA" sz="3200" b="1" dirty="0" smtClean="0">
                <a:solidFill>
                  <a:srgbClr val="0070C0"/>
                </a:solidFill>
                <a:latin typeface="Comic Sans MS" pitchFamily="66" charset="0"/>
              </a:rPr>
              <a:t>16-32 </a:t>
            </a:r>
            <a:r>
              <a:rPr lang="uk-UA" sz="3200" b="1" dirty="0" err="1" smtClean="0">
                <a:solidFill>
                  <a:srgbClr val="0070C0"/>
                </a:solidFill>
                <a:latin typeface="Comic Sans MS" pitchFamily="66" charset="0"/>
              </a:rPr>
              <a:t>дн</a:t>
            </a:r>
            <a:r>
              <a:rPr lang="uk-UA" sz="3200" b="1" dirty="0" smtClean="0">
                <a:solidFill>
                  <a:srgbClr val="0070C0"/>
                </a:solidFill>
                <a:latin typeface="Comic Sans MS" pitchFamily="66" charset="0"/>
              </a:rPr>
              <a:t>.</a:t>
            </a:r>
            <a:endParaRPr lang="ru-RU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4857760"/>
            <a:ext cx="2643206" cy="15001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b="1" dirty="0" err="1" smtClean="0">
                <a:solidFill>
                  <a:srgbClr val="002060"/>
                </a:solidFill>
                <a:latin typeface="Comic Sans MS" pitchFamily="66" charset="0"/>
              </a:rPr>
              <a:t>Важкий</a:t>
            </a:r>
            <a:r>
              <a:rPr lang="uk-UA" sz="2800" b="1" dirty="0" smtClean="0">
                <a:solidFill>
                  <a:srgbClr val="002060"/>
                </a:solidFill>
                <a:latin typeface="Comic Sans MS" pitchFamily="66" charset="0"/>
              </a:rPr>
              <a:t>  </a:t>
            </a:r>
          </a:p>
          <a:p>
            <a:pPr lvl="0" algn="ctr"/>
            <a:r>
              <a:rPr lang="uk-UA" sz="2800" b="1" dirty="0" smtClean="0">
                <a:solidFill>
                  <a:srgbClr val="002060"/>
                </a:solidFill>
                <a:latin typeface="Comic Sans MS" pitchFamily="66" charset="0"/>
              </a:rPr>
              <a:t>32дн</a:t>
            </a:r>
            <a:r>
              <a:rPr lang="uk-UA" sz="2800" dirty="0" smtClean="0">
                <a:solidFill>
                  <a:srgbClr val="002060"/>
                </a:solidFill>
                <a:latin typeface="Comic Sans MS" pitchFamily="66" charset="0"/>
              </a:rPr>
              <a:t>-</a:t>
            </a:r>
            <a:r>
              <a:rPr lang="uk-UA" sz="2800" b="1" dirty="0" smtClean="0">
                <a:solidFill>
                  <a:srgbClr val="002060"/>
                </a:solidFill>
                <a:latin typeface="Comic Sans MS" pitchFamily="66" charset="0"/>
              </a:rPr>
              <a:t>декілька      тижнів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57554" y="1071546"/>
            <a:ext cx="5429288" cy="14287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uk-UA" dirty="0" smtClean="0">
                <a:solidFill>
                  <a:srgbClr val="00B0F0"/>
                </a:solidFill>
                <a:latin typeface="Comic Sans MS" pitchFamily="66" charset="0"/>
              </a:rPr>
              <a:t>Радісний чи стабільно спокійний емоційний стан. Дитина контактує з дорослими, ровесниками, предметами, що її оточують. Досить швидко звикає до нових умов.</a:t>
            </a:r>
            <a:endParaRPr lang="ru-RU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57554" y="2786058"/>
            <a:ext cx="5429288" cy="17859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uk-UA" dirty="0" smtClean="0">
                <a:solidFill>
                  <a:srgbClr val="0070C0"/>
                </a:solidFill>
                <a:latin typeface="Comic Sans MS" pitchFamily="66" charset="0"/>
              </a:rPr>
              <a:t>Емоційний стан дитини може бути нестійким. Протягом дня для малюка характерна плаксивість: крик, плач під час розлуки і зустрічі з батьками та близькими людьми. Ставлення до однолітків зазвичай байдуже. </a:t>
            </a: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8992" y="4714884"/>
            <a:ext cx="5429288" cy="20002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uk-UA" dirty="0" smtClean="0">
                <a:solidFill>
                  <a:srgbClr val="002060"/>
                </a:solidFill>
                <a:latin typeface="Comic Sans MS" pitchFamily="66" charset="0"/>
              </a:rPr>
              <a:t>Погіршується сон, апетит. Малюк може перебувати в активному емоційному стані. Або навпаки, може бути пасивним, пригніченим, напруженим, уникати спілкування з однолітками, сторонитися і відмовлятися від участі в будь-якій діяльності.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928926" y="1714488"/>
            <a:ext cx="428628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928926" y="3643314"/>
            <a:ext cx="428628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928926" y="5572140"/>
            <a:ext cx="428628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7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000"/>
                            </p:stCondLst>
                            <p:childTnLst>
                              <p:par>
                                <p:cTn id="5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5756" y="332656"/>
            <a:ext cx="4320480" cy="900100"/>
          </a:xfrm>
          <a:prstGeom prst="rect">
            <a:avLst/>
          </a:prstGeom>
          <a:solidFill>
            <a:srgbClr val="FF99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2000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Адаптація дітей до умов ДНЗ</a:t>
            </a:r>
            <a:endParaRPr lang="uk-UA" sz="2000" b="1" cap="all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202702"/>
            <a:ext cx="2808312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B050"/>
                </a:solidFill>
                <a:latin typeface="Comic Sans MS" pitchFamily="66" charset="0"/>
              </a:rPr>
              <a:t>Робота перед адаптаційним періодом</a:t>
            </a:r>
            <a:endParaRPr lang="uk-UA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29256" y="2214554"/>
            <a:ext cx="2808312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B050"/>
                </a:solidFill>
                <a:latin typeface="Comic Sans MS" pitchFamily="66" charset="0"/>
              </a:rPr>
              <a:t>Робота у період адаптації</a:t>
            </a:r>
            <a:endParaRPr lang="uk-UA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4286256"/>
            <a:ext cx="1964177" cy="13588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omic Sans MS" pitchFamily="66" charset="0"/>
              </a:rPr>
              <a:t>1-й етап</a:t>
            </a:r>
          </a:p>
          <a:p>
            <a:pPr algn="ctr"/>
            <a:r>
              <a:rPr lang="uk-UA" dirty="0" smtClean="0">
                <a:latin typeface="Comic Sans MS" pitchFamily="66" charset="0"/>
              </a:rPr>
              <a:t>Підготовчий </a:t>
            </a:r>
            <a:endParaRPr lang="uk-UA" dirty="0"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24248" y="4343253"/>
            <a:ext cx="1964177" cy="13588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omic Sans MS" pitchFamily="66" charset="0"/>
              </a:rPr>
              <a:t>2-й етап</a:t>
            </a:r>
          </a:p>
          <a:p>
            <a:pPr algn="ctr"/>
            <a:r>
              <a:rPr lang="uk-UA" dirty="0" smtClean="0">
                <a:latin typeface="Comic Sans MS" pitchFamily="66" charset="0"/>
              </a:rPr>
              <a:t>Діагностичний (психолого-педагогічного супроводу)</a:t>
            </a:r>
            <a:endParaRPr lang="uk-UA" dirty="0"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20272" y="4338600"/>
            <a:ext cx="1944216" cy="13681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Comic Sans MS" pitchFamily="66" charset="0"/>
              </a:rPr>
              <a:t>3-й етап</a:t>
            </a:r>
          </a:p>
          <a:p>
            <a:pPr algn="ctr"/>
            <a:r>
              <a:rPr lang="uk-UA" dirty="0" smtClean="0">
                <a:latin typeface="Comic Sans MS" pitchFamily="66" charset="0"/>
              </a:rPr>
              <a:t>Аналіз та висновки</a:t>
            </a:r>
            <a:endParaRPr lang="uk-UA" dirty="0">
              <a:latin typeface="Comic Sans MS" pitchFamily="66" charset="0"/>
            </a:endParaRPr>
          </a:p>
        </p:txBody>
      </p:sp>
      <p:cxnSp>
        <p:nvCxnSpPr>
          <p:cNvPr id="11" name="Прямая со стрелкой 10"/>
          <p:cNvCxnSpPr>
            <a:stCxn id="2" idx="2"/>
            <a:endCxn id="5" idx="0"/>
          </p:cNvCxnSpPr>
          <p:nvPr/>
        </p:nvCxnSpPr>
        <p:spPr>
          <a:xfrm flipH="1">
            <a:off x="1799692" y="1232756"/>
            <a:ext cx="2736304" cy="969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2"/>
            <a:endCxn id="6" idx="0"/>
          </p:cNvCxnSpPr>
          <p:nvPr/>
        </p:nvCxnSpPr>
        <p:spPr>
          <a:xfrm rot="16200000" flipH="1">
            <a:off x="5193805" y="574947"/>
            <a:ext cx="981798" cy="2297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2"/>
          </p:cNvCxnSpPr>
          <p:nvPr/>
        </p:nvCxnSpPr>
        <p:spPr>
          <a:xfrm>
            <a:off x="1799692" y="3117102"/>
            <a:ext cx="0" cy="1248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2"/>
            <a:endCxn id="8" idx="0"/>
          </p:cNvCxnSpPr>
          <p:nvPr/>
        </p:nvCxnSpPr>
        <p:spPr>
          <a:xfrm rot="5400000">
            <a:off x="5412726" y="2922566"/>
            <a:ext cx="1214299" cy="1627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2"/>
          </p:cNvCxnSpPr>
          <p:nvPr/>
        </p:nvCxnSpPr>
        <p:spPr>
          <a:xfrm>
            <a:off x="6833412" y="3128954"/>
            <a:ext cx="1404156" cy="12261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02220251"/>
      </p:ext>
    </p:extLst>
  </p:cSld>
  <p:clrMapOvr>
    <a:masterClrMapping/>
  </p:clrMapOvr>
  <p:transition advClick="0" advTm="8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24090"/>
            <a:ext cx="4680520" cy="692696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Робота ДНЗ </a:t>
            </a:r>
          </a:p>
          <a:p>
            <a:pPr algn="ctr"/>
            <a:r>
              <a:rPr lang="uk-UA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у </a:t>
            </a:r>
            <a:r>
              <a:rPr lang="uk-UA" b="1" cap="all" dirty="0" err="1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передадаптаційний</a:t>
            </a:r>
            <a:r>
              <a:rPr lang="uk-UA" b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 період</a:t>
            </a:r>
            <a:endParaRPr lang="uk-UA" b="1" cap="all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11660" y="1082330"/>
            <a:ext cx="1656184" cy="5056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70C0"/>
                </a:solidFill>
                <a:latin typeface="Comic Sans MS" pitchFamily="66" charset="0"/>
              </a:rPr>
              <a:t>Робота з батьками </a:t>
            </a:r>
            <a:endParaRPr lang="uk-UA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844824"/>
            <a:ext cx="2088232" cy="7920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latin typeface="Comic Sans MS" pitchFamily="66" charset="0"/>
              </a:rPr>
              <a:t>Первинний запис та бесіда з завідувачем ДНЗ</a:t>
            </a:r>
            <a:endParaRPr lang="uk-UA" sz="1600" dirty="0"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98463" y="1826107"/>
            <a:ext cx="2088232" cy="7920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latin typeface="Comic Sans MS" pitchFamily="66" charset="0"/>
              </a:rPr>
              <a:t>Батьківські збори, День відкритих дверей</a:t>
            </a:r>
            <a:endParaRPr lang="uk-UA" sz="1600" dirty="0"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1082330"/>
            <a:ext cx="3672408" cy="5659038"/>
          </a:xfrm>
          <a:prstGeom prst="rect">
            <a:avLst/>
          </a:prstGeom>
          <a:solidFill>
            <a:srgbClr val="FFCC99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err="1" smtClean="0">
                <a:solidFill>
                  <a:srgbClr val="0070C0"/>
                </a:solidFill>
                <a:latin typeface="Comic Sans MS" pitchFamily="66" charset="0"/>
              </a:rPr>
              <a:t>Медико-психолого-педагогічна</a:t>
            </a:r>
            <a:r>
              <a:rPr lang="uk-UA" b="1" dirty="0" smtClean="0">
                <a:solidFill>
                  <a:srgbClr val="0070C0"/>
                </a:solidFill>
                <a:latin typeface="Comic Sans MS" pitchFamily="66" charset="0"/>
              </a:rPr>
              <a:t> служба ДНЗ: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Comic Sans MS" pitchFamily="66" charset="0"/>
              </a:rPr>
              <a:t>Проведення семінару «Адаптація дітей до умов ДНЗ»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Comic Sans MS" pitchFamily="66" charset="0"/>
              </a:rPr>
              <a:t>Узгодженість дій батьків і педагогів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Comic Sans MS" pitchFamily="66" charset="0"/>
              </a:rPr>
              <a:t>Вивчення </a:t>
            </a:r>
            <a:r>
              <a:rPr lang="uk-UA" sz="1600" dirty="0" err="1" smtClean="0">
                <a:latin typeface="Comic Sans MS" pitchFamily="66" charset="0"/>
              </a:rPr>
              <a:t>психолого-педагогіч-ної</a:t>
            </a:r>
            <a:r>
              <a:rPr lang="uk-UA" sz="1600" dirty="0" smtClean="0">
                <a:latin typeface="Comic Sans MS" pitchFamily="66" charset="0"/>
              </a:rPr>
              <a:t>, методичної, науково-популярної л-ри з проблеми адаптації дітей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Comic Sans MS" pitchFamily="66" charset="0"/>
              </a:rPr>
              <a:t>Створення предметно-розвивального середовища, у якому дитина почувала б себе комфортно і захищено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Comic Sans MS" pitchFamily="66" charset="0"/>
              </a:rPr>
              <a:t>Ознайомлення з медичною документацією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Comic Sans MS" pitchFamily="66" charset="0"/>
              </a:rPr>
              <a:t>Аналіз анкетування батьків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Comic Sans MS" pitchFamily="66" charset="0"/>
              </a:rPr>
              <a:t>Прогноз протікання адаптації, виявлення «групи ризику»</a:t>
            </a:r>
            <a:endParaRPr lang="uk-UA" sz="1600" dirty="0"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7505" y="2852936"/>
            <a:ext cx="4879190" cy="38884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uk-UA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Comic Sans MS" pitchFamily="66" charset="0"/>
              </a:rPr>
              <a:t>знайомство з умовами перебування у ДНЗ, характеристикою вікових можливостей, показниками розвитку дітей раннього віку;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Comic Sans MS" pitchFamily="66" charset="0"/>
              </a:rPr>
              <a:t>знайомство з особливостями адаптаційного періоду та факторами, від яких залежить його протікання;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Comic Sans MS" pitchFamily="66" charset="0"/>
              </a:rPr>
              <a:t>анкетування;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>
                <a:latin typeface="Comic Sans MS" pitchFamily="66" charset="0"/>
              </a:rPr>
              <a:t>п</a:t>
            </a:r>
            <a:r>
              <a:rPr lang="uk-UA" sz="1600" dirty="0" smtClean="0">
                <a:latin typeface="Comic Sans MS" pitchFamily="66" charset="0"/>
              </a:rPr>
              <a:t>резентація приміщень </a:t>
            </a:r>
            <a:r>
              <a:rPr lang="uk-UA" sz="1600" dirty="0">
                <a:latin typeface="Comic Sans MS" pitchFamily="66" charset="0"/>
              </a:rPr>
              <a:t>Д</a:t>
            </a:r>
            <a:r>
              <a:rPr lang="uk-UA" sz="1600" dirty="0" smtClean="0">
                <a:latin typeface="Comic Sans MS" pitchFamily="66" charset="0"/>
              </a:rPr>
              <a:t>НЗ;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>
                <a:latin typeface="Comic Sans MS" pitchFamily="66" charset="0"/>
              </a:rPr>
              <a:t>р</a:t>
            </a:r>
            <a:r>
              <a:rPr lang="uk-UA" sz="1600" dirty="0" smtClean="0">
                <a:latin typeface="Comic Sans MS" pitchFamily="66" charset="0"/>
              </a:rPr>
              <a:t>екомендації, консультації, поради;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Comic Sans MS" pitchFamily="66" charset="0"/>
              </a:rPr>
              <a:t>укомплектування груп;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Comic Sans MS" pitchFamily="66" charset="0"/>
              </a:rPr>
              <a:t>розробка послідовного прийому дітей в групу;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1600" dirty="0" smtClean="0">
                <a:latin typeface="Comic Sans MS" pitchFamily="66" charset="0"/>
              </a:rPr>
              <a:t>розробка «гнучкого» режиму для кожної дитини тощо</a:t>
            </a:r>
          </a:p>
          <a:p>
            <a:endParaRPr lang="uk-UA" dirty="0" smtClean="0"/>
          </a:p>
          <a:p>
            <a:endParaRPr lang="uk-UA" dirty="0"/>
          </a:p>
        </p:txBody>
      </p:sp>
      <p:cxnSp>
        <p:nvCxnSpPr>
          <p:cNvPr id="9" name="Прямая со стрелкой 8"/>
          <p:cNvCxnSpPr>
            <a:stCxn id="2" idx="2"/>
          </p:cNvCxnSpPr>
          <p:nvPr/>
        </p:nvCxnSpPr>
        <p:spPr>
          <a:xfrm flipH="1">
            <a:off x="2898463" y="716786"/>
            <a:ext cx="1637533" cy="365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2"/>
          </p:cNvCxnSpPr>
          <p:nvPr/>
        </p:nvCxnSpPr>
        <p:spPr>
          <a:xfrm>
            <a:off x="4535996" y="716786"/>
            <a:ext cx="1764196" cy="365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2"/>
            <a:endCxn id="4" idx="0"/>
          </p:cNvCxnSpPr>
          <p:nvPr/>
        </p:nvCxnSpPr>
        <p:spPr>
          <a:xfrm flipH="1">
            <a:off x="1151620" y="1587948"/>
            <a:ext cx="1188132" cy="256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" idx="2"/>
            <a:endCxn id="14" idx="0"/>
          </p:cNvCxnSpPr>
          <p:nvPr/>
        </p:nvCxnSpPr>
        <p:spPr>
          <a:xfrm>
            <a:off x="2339752" y="1587948"/>
            <a:ext cx="1602827" cy="2381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4" idx="2"/>
          </p:cNvCxnSpPr>
          <p:nvPr/>
        </p:nvCxnSpPr>
        <p:spPr>
          <a:xfrm>
            <a:off x="3942579" y="2618195"/>
            <a:ext cx="0" cy="234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18743676"/>
      </p:ext>
    </p:extLst>
  </p:cSld>
  <p:clrMapOvr>
    <a:masterClrMapping/>
  </p:clrMapOvr>
  <p:transition advClick="0" advTm="20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4" grpId="0" animBg="1"/>
      <p:bldP spid="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6602" y="116632"/>
            <a:ext cx="4320480" cy="9001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rgbClr val="7030A0"/>
                </a:solidFill>
                <a:latin typeface="Comic Sans MS" pitchFamily="66" charset="0"/>
              </a:rPr>
              <a:t>Робота ДНЗ у період адаптації</a:t>
            </a:r>
            <a:endParaRPr lang="uk-UA" sz="2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404895"/>
            <a:ext cx="2808312" cy="7279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 smtClean="0">
              <a:solidFill>
                <a:prstClr val="black"/>
              </a:solidFill>
            </a:endParaRPr>
          </a:p>
          <a:p>
            <a:pPr algn="ctr"/>
            <a:r>
              <a:rPr lang="uk-UA" sz="1600" b="1" dirty="0" smtClean="0">
                <a:solidFill>
                  <a:srgbClr val="0070C0"/>
                </a:solidFill>
                <a:latin typeface="Comic Sans MS" pitchFamily="66" charset="0"/>
              </a:rPr>
              <a:t>Етап психолого-педагогічного супроводу</a:t>
            </a:r>
          </a:p>
          <a:p>
            <a:pPr algn="ctr"/>
            <a:r>
              <a:rPr lang="uk-UA" sz="1600" b="1" dirty="0" smtClean="0">
                <a:solidFill>
                  <a:srgbClr val="0070C0"/>
                </a:solidFill>
                <a:latin typeface="Comic Sans MS" pitchFamily="66" charset="0"/>
              </a:rPr>
              <a:t>(вересень-жовтень)</a:t>
            </a:r>
            <a:endParaRPr lang="uk-UA" sz="1600" b="1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endParaRPr lang="uk-UA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1404895"/>
            <a:ext cx="2808312" cy="72796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rgbClr val="0070C0"/>
                </a:solidFill>
                <a:latin typeface="Comic Sans MS" pitchFamily="66" charset="0"/>
              </a:rPr>
              <a:t>Етап аналізу та висновків (листопад-грудень</a:t>
            </a:r>
            <a:r>
              <a:rPr lang="uk-UA" b="1" dirty="0" smtClean="0">
                <a:solidFill>
                  <a:prstClr val="black"/>
                </a:solidFill>
              </a:rPr>
              <a:t>)</a:t>
            </a:r>
            <a:endParaRPr lang="uk-UA" b="1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19" y="2420888"/>
            <a:ext cx="3384377" cy="43182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>
                <a:solidFill>
                  <a:prstClr val="black"/>
                </a:solidFill>
                <a:latin typeface="Comic Sans MS" pitchFamily="66" charset="0"/>
              </a:rPr>
              <a:t>Поетапний прийом дітей до групи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>
                <a:solidFill>
                  <a:prstClr val="black"/>
                </a:solidFill>
                <a:latin typeface="Comic Sans MS" pitchFamily="66" charset="0"/>
              </a:rPr>
              <a:t>Спостереження за поведінкою дитини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>
                <a:solidFill>
                  <a:prstClr val="black"/>
                </a:solidFill>
                <a:latin typeface="Comic Sans MS" pitchFamily="66" charset="0"/>
              </a:rPr>
              <a:t>Організація релаксаційних хвилинок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>
                <a:solidFill>
                  <a:prstClr val="black"/>
                </a:solidFill>
                <a:latin typeface="Comic Sans MS" pitchFamily="66" charset="0"/>
              </a:rPr>
              <a:t>Консультації для батьків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prstClr val="black"/>
                </a:solidFill>
                <a:latin typeface="Comic Sans MS" pitchFamily="66" charset="0"/>
              </a:rPr>
              <a:t>Діагностика</a:t>
            </a: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Comic Sans MS" pitchFamily="66" charset="0"/>
              </a:rPr>
              <a:t>фізичного</a:t>
            </a:r>
            <a:r>
              <a:rPr lang="ru-RU" sz="1600" dirty="0" smtClean="0">
                <a:solidFill>
                  <a:prstClr val="black"/>
                </a:solidFill>
                <a:latin typeface="Comic Sans MS" pitchFamily="66" charset="0"/>
              </a:rPr>
              <a:t> та </a:t>
            </a:r>
            <a:r>
              <a:rPr lang="ru-RU" sz="1600" dirty="0" err="1" smtClean="0">
                <a:solidFill>
                  <a:prstClr val="black"/>
                </a:solidFill>
                <a:latin typeface="Comic Sans MS" pitchFamily="66" charset="0"/>
              </a:rPr>
              <a:t>нервово-психічного</a:t>
            </a:r>
            <a:r>
              <a:rPr lang="ru-RU" sz="16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omic Sans MS" pitchFamily="66" charset="0"/>
              </a:rPr>
              <a:t>розвитку</a:t>
            </a:r>
            <a:r>
              <a:rPr lang="ru-RU" sz="16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Comic Sans MS" pitchFamily="66" charset="0"/>
              </a:rPr>
              <a:t>дітей</a:t>
            </a:r>
            <a:endParaRPr lang="ru-RU" sz="1600" dirty="0">
              <a:solidFill>
                <a:prstClr val="black"/>
              </a:solidFill>
              <a:latin typeface="Comic Sans MS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>
                <a:solidFill>
                  <a:prstClr val="black"/>
                </a:solidFill>
                <a:latin typeface="Comic Sans MS" pitchFamily="66" charset="0"/>
              </a:rPr>
              <a:t>Виявлення рівня розвитку дітей та їх комунікативної діяльності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>
                <a:solidFill>
                  <a:prstClr val="black"/>
                </a:solidFill>
                <a:latin typeface="Comic Sans MS" pitchFamily="66" charset="0"/>
              </a:rPr>
              <a:t>Виявлення типу темпераменту кожної дитини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84068" y="2420888"/>
            <a:ext cx="3312368" cy="30963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prstClr val="black"/>
                </a:solidFill>
                <a:latin typeface="Comic Sans MS" pitchFamily="66" charset="0"/>
              </a:rPr>
              <a:t>Обробка результатів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prstClr val="black"/>
                </a:solidFill>
                <a:latin typeface="Comic Sans MS" pitchFamily="66" charset="0"/>
              </a:rPr>
              <a:t>Виявлення дітей з важким ступенем адаптації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prstClr val="black"/>
                </a:solidFill>
                <a:latin typeface="Comic Sans MS" pitchFamily="66" charset="0"/>
              </a:rPr>
              <a:t>Індивідуальна робота з дітьми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prstClr val="black"/>
                </a:solidFill>
                <a:latin typeface="Comic Sans MS" pitchFamily="66" charset="0"/>
              </a:rPr>
              <a:t>Рекомендації батькам та педагогам з проведення </a:t>
            </a:r>
            <a:r>
              <a:rPr lang="uk-UA" dirty="0" err="1" smtClean="0">
                <a:solidFill>
                  <a:prstClr val="black"/>
                </a:solidFill>
                <a:latin typeface="Comic Sans MS" pitchFamily="66" charset="0"/>
              </a:rPr>
              <a:t>корекційно-розвивальних</a:t>
            </a:r>
            <a:r>
              <a:rPr lang="uk-UA" dirty="0" smtClean="0">
                <a:solidFill>
                  <a:prstClr val="black"/>
                </a:solidFill>
                <a:latin typeface="Comic Sans MS" pitchFamily="66" charset="0"/>
              </a:rPr>
              <a:t> занять з дітьми</a:t>
            </a:r>
            <a:endParaRPr lang="uk-UA" dirty="0">
              <a:solidFill>
                <a:prstClr val="black"/>
              </a:solidFill>
              <a:latin typeface="Comic Sans MS" pitchFamily="66" charset="0"/>
            </a:endParaRPr>
          </a:p>
        </p:txBody>
      </p:sp>
      <p:cxnSp>
        <p:nvCxnSpPr>
          <p:cNvPr id="11" name="Прямая со стрелкой 10"/>
          <p:cNvCxnSpPr>
            <a:stCxn id="2" idx="2"/>
            <a:endCxn id="5" idx="0"/>
          </p:cNvCxnSpPr>
          <p:nvPr/>
        </p:nvCxnSpPr>
        <p:spPr>
          <a:xfrm flipH="1">
            <a:off x="1943708" y="1016732"/>
            <a:ext cx="2543134" cy="388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2"/>
            <a:endCxn id="6" idx="0"/>
          </p:cNvCxnSpPr>
          <p:nvPr/>
        </p:nvCxnSpPr>
        <p:spPr>
          <a:xfrm>
            <a:off x="4486842" y="1016732"/>
            <a:ext cx="2353410" cy="388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2"/>
            <a:endCxn id="8" idx="0"/>
          </p:cNvCxnSpPr>
          <p:nvPr/>
        </p:nvCxnSpPr>
        <p:spPr>
          <a:xfrm>
            <a:off x="6840252" y="213285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 descr="D:\Рабочий стол\Рабочий стол\презентации релакс\анимации\book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5572116"/>
            <a:ext cx="3069530" cy="1285884"/>
          </a:xfrm>
          <a:prstGeom prst="rect">
            <a:avLst/>
          </a:prstGeom>
          <a:noFill/>
        </p:spPr>
      </p:pic>
      <p:cxnSp>
        <p:nvCxnSpPr>
          <p:cNvPr id="14" name="Прямая со стрелкой 13"/>
          <p:cNvCxnSpPr/>
          <p:nvPr/>
        </p:nvCxnSpPr>
        <p:spPr>
          <a:xfrm>
            <a:off x="1928794" y="214311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49279353"/>
      </p:ext>
    </p:extLst>
  </p:cSld>
  <p:clrMapOvr>
    <a:masterClrMapping/>
  </p:clrMapOvr>
  <p:transition advClick="0" advTm="18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Rectangle 5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404813"/>
            <a:ext cx="8385175" cy="3095625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lnSpc>
                <a:spcPct val="90000"/>
              </a:lnSpc>
            </a:pPr>
            <a:r>
              <a:rPr lang="uk-UA" sz="4000" b="1" dirty="0" smtClean="0">
                <a:ln/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uk-UA" sz="4000" b="1" dirty="0" smtClean="0">
                <a:ln/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</a:br>
            <a:r>
              <a:rPr lang="uk-UA" sz="4000" b="1" dirty="0" smtClean="0">
                <a:ln/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uk-UA" sz="4000" b="1" dirty="0" smtClean="0">
                <a:ln/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</a:br>
            <a:r>
              <a:rPr lang="uk-UA" sz="4000" b="1" dirty="0" smtClean="0">
                <a:ln/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uk-UA" sz="4000" b="1" dirty="0" smtClean="0">
                <a:ln/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</a:br>
            <a:r>
              <a:rPr lang="uk-UA" sz="4000" b="1" dirty="0" smtClean="0">
                <a:ln/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uk-UA" sz="4000" b="1" dirty="0" smtClean="0">
                <a:ln/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</a:br>
            <a:r>
              <a:rPr lang="uk-UA" sz="4000" b="1" dirty="0" smtClean="0">
                <a:ln/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uk-UA" sz="4000" b="1" dirty="0" smtClean="0">
                <a:ln/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</a:br>
            <a:r>
              <a:rPr lang="uk-UA" sz="3200" b="1" i="1" dirty="0" smtClean="0">
                <a:ln/>
                <a:solidFill>
                  <a:srgbClr val="FFFF00"/>
                </a:solidFill>
                <a:latin typeface="Comic Sans MS" pitchFamily="66" charset="0"/>
              </a:rPr>
              <a:t>Дитя, неначе той росток,</a:t>
            </a:r>
            <a:br>
              <a:rPr lang="uk-UA" sz="3200" b="1" i="1" dirty="0" smtClean="0">
                <a:ln/>
                <a:solidFill>
                  <a:srgbClr val="FFFF00"/>
                </a:solidFill>
                <a:latin typeface="Comic Sans MS" pitchFamily="66" charset="0"/>
              </a:rPr>
            </a:br>
            <a:r>
              <a:rPr lang="uk-UA" sz="3200" b="1" i="1" dirty="0" smtClean="0">
                <a:ln/>
                <a:solidFill>
                  <a:srgbClr val="FFFF00"/>
                </a:solidFill>
                <a:latin typeface="Comic Sans MS" pitchFamily="66" charset="0"/>
              </a:rPr>
              <a:t>Росте, до сонечка сміється</a:t>
            </a:r>
            <a:br>
              <a:rPr lang="uk-UA" sz="3200" b="1" i="1" dirty="0" smtClean="0">
                <a:ln/>
                <a:solidFill>
                  <a:srgbClr val="FFFF00"/>
                </a:solidFill>
                <a:latin typeface="Comic Sans MS" pitchFamily="66" charset="0"/>
              </a:rPr>
            </a:br>
            <a:r>
              <a:rPr lang="uk-UA" sz="3200" b="1" i="1" dirty="0" smtClean="0">
                <a:ln/>
                <a:solidFill>
                  <a:srgbClr val="FFFF00"/>
                </a:solidFill>
                <a:latin typeface="Comic Sans MS" pitchFamily="66" charset="0"/>
              </a:rPr>
              <a:t>Життя складне – </a:t>
            </a:r>
            <a:br>
              <a:rPr lang="uk-UA" sz="3200" b="1" i="1" dirty="0" smtClean="0">
                <a:ln/>
                <a:solidFill>
                  <a:srgbClr val="FFFF00"/>
                </a:solidFill>
                <a:latin typeface="Comic Sans MS" pitchFamily="66" charset="0"/>
              </a:rPr>
            </a:br>
            <a:r>
              <a:rPr lang="uk-UA" sz="3200" b="1" i="1" dirty="0" smtClean="0">
                <a:ln/>
                <a:solidFill>
                  <a:srgbClr val="FFFF00"/>
                </a:solidFill>
                <a:latin typeface="Comic Sans MS" pitchFamily="66" charset="0"/>
              </a:rPr>
              <a:t>Не все в нім, зразу, удається,</a:t>
            </a:r>
            <a:br>
              <a:rPr lang="uk-UA" sz="3200" b="1" i="1" dirty="0" smtClean="0">
                <a:ln/>
                <a:solidFill>
                  <a:srgbClr val="FFFF00"/>
                </a:solidFill>
                <a:latin typeface="Comic Sans MS" pitchFamily="66" charset="0"/>
              </a:rPr>
            </a:br>
            <a:r>
              <a:rPr lang="uk-UA" sz="3200" b="1" i="1" dirty="0" smtClean="0">
                <a:ln/>
                <a:solidFill>
                  <a:srgbClr val="FFFF00"/>
                </a:solidFill>
                <a:latin typeface="Comic Sans MS" pitchFamily="66" charset="0"/>
              </a:rPr>
              <a:t>Допомогти, підтримати, навчити,</a:t>
            </a:r>
            <a:br>
              <a:rPr lang="uk-UA" sz="3200" b="1" i="1" dirty="0" smtClean="0">
                <a:ln/>
                <a:solidFill>
                  <a:srgbClr val="FFFF00"/>
                </a:solidFill>
                <a:latin typeface="Comic Sans MS" pitchFamily="66" charset="0"/>
              </a:rPr>
            </a:br>
            <a:r>
              <a:rPr lang="uk-UA" sz="3200" b="1" i="1" dirty="0" smtClean="0">
                <a:ln/>
                <a:solidFill>
                  <a:srgbClr val="FFFF00"/>
                </a:solidFill>
                <a:latin typeface="Comic Sans MS" pitchFamily="66" charset="0"/>
              </a:rPr>
              <a:t>Можливість дати дитині жити,</a:t>
            </a:r>
            <a:br>
              <a:rPr lang="uk-UA" sz="3200" b="1" i="1" dirty="0" smtClean="0">
                <a:ln/>
                <a:solidFill>
                  <a:srgbClr val="FFFF00"/>
                </a:solidFill>
                <a:latin typeface="Comic Sans MS" pitchFamily="66" charset="0"/>
              </a:rPr>
            </a:br>
            <a:r>
              <a:rPr lang="uk-UA" sz="3200" b="1" i="1" dirty="0" smtClean="0">
                <a:ln/>
                <a:solidFill>
                  <a:srgbClr val="FFFF00"/>
                </a:solidFill>
                <a:latin typeface="Comic Sans MS" pitchFamily="66" charset="0"/>
              </a:rPr>
              <a:t>Не завтра, і не потім, а завжди!</a:t>
            </a:r>
            <a:r>
              <a:rPr lang="uk-UA" sz="4000" b="1" i="1" dirty="0" smtClean="0">
                <a:ln/>
                <a:solidFill>
                  <a:schemeClr val="accent3"/>
                </a:solidFill>
                <a:latin typeface="Arial" charset="0"/>
              </a:rPr>
              <a:t/>
            </a:r>
            <a:br>
              <a:rPr lang="uk-UA" sz="4000" b="1" i="1" dirty="0" smtClean="0">
                <a:ln/>
                <a:solidFill>
                  <a:schemeClr val="accent3"/>
                </a:solidFill>
                <a:latin typeface="Arial" charset="0"/>
              </a:rPr>
            </a:br>
            <a:r>
              <a:rPr lang="uk-UA" sz="4000" b="1" dirty="0" smtClean="0">
                <a:ln/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uk-UA" sz="4000" b="1" dirty="0" smtClean="0">
                <a:ln/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</a:br>
            <a:r>
              <a:rPr lang="uk-UA" sz="4800" b="1" dirty="0" smtClean="0">
                <a:ln/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uk-UA" sz="4800" b="1" dirty="0" smtClean="0">
                <a:ln/>
                <a:solidFill>
                  <a:schemeClr val="accent3"/>
                </a:solidFill>
                <a:latin typeface="Tahoma" pitchFamily="34" charset="0"/>
                <a:cs typeface="Tahoma" pitchFamily="34" charset="0"/>
              </a:rPr>
            </a:br>
            <a:r>
              <a:rPr lang="uk-UA" sz="4800" b="1" dirty="0" smtClean="0">
                <a:ln/>
                <a:solidFill>
                  <a:schemeClr val="accent3"/>
                </a:solidFill>
              </a:rPr>
              <a:t/>
            </a:r>
            <a:br>
              <a:rPr lang="uk-UA" sz="4800" b="1" dirty="0" smtClean="0">
                <a:ln/>
                <a:solidFill>
                  <a:schemeClr val="accent3"/>
                </a:solidFill>
              </a:rPr>
            </a:br>
            <a:endParaRPr lang="ru-RU" sz="6000" b="1" i="1" dirty="0" smtClean="0">
              <a:ln/>
              <a:solidFill>
                <a:schemeClr val="accent3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Рисунок 9" descr="Девочка с карандашем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025" y="3789363"/>
            <a:ext cx="1935163" cy="270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Прямоугольник 1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357562"/>
            <a:ext cx="8108950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451</TotalTime>
  <Words>406</Words>
  <Application>Microsoft Office PowerPoint</Application>
  <PresentationFormat>Экран (4:3)</PresentationFormat>
  <Paragraphs>65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Твердый переплет</vt:lpstr>
      <vt:lpstr>Адаптації дітей  до дошкільного навчального закладу</vt:lpstr>
      <vt:lpstr> Адаптація  (з лат. «пристосування») – складний процес пристосування організму до оточення,  що проходить на різних рівнях: фізіологічному соціальному, психологічному. </vt:lpstr>
      <vt:lpstr>Слайд 3</vt:lpstr>
      <vt:lpstr>Слайд 4</vt:lpstr>
      <vt:lpstr>Слайд 5</vt:lpstr>
      <vt:lpstr>Слайд 6</vt:lpstr>
      <vt:lpstr>Слайд 7</vt:lpstr>
      <vt:lpstr>     Дитя, неначе той росток, Росте, до сонечка сміється Життя складне –  Не все в нім, зразу, удається, Допомогти, підтримати, навчити, Можливість дати дитині жити, Не завтра, і не потім, а завжди!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роботи з адаптації дітей до дошкільного навчального закладу</dc:title>
  <dc:creator>Ахілес</dc:creator>
  <cp:lastModifiedBy>home</cp:lastModifiedBy>
  <cp:revision>40</cp:revision>
  <dcterms:created xsi:type="dcterms:W3CDTF">2013-12-02T17:16:29Z</dcterms:created>
  <dcterms:modified xsi:type="dcterms:W3CDTF">2015-03-26T08:13:00Z</dcterms:modified>
</cp:coreProperties>
</file>